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</p:sldIdLst>
  <p:sldSz cy="5143500" cx="9144000"/>
  <p:notesSz cx="6858000" cy="9144000"/>
  <p:embeddedFontLst>
    <p:embeddedFont>
      <p:font typeface="Nunito"/>
      <p:regular r:id="rId23"/>
      <p:bold r:id="rId24"/>
      <p:italic r:id="rId25"/>
      <p:boldItalic r:id="rId26"/>
    </p:embeddedFont>
    <p:embeddedFont>
      <p:font typeface="Comfortaa"/>
      <p:regular r:id="rId27"/>
      <p:bold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042186DA-00C5-4301-B4FB-DC4E8E5A2045}">
  <a:tblStyle styleId="{042186DA-00C5-4301-B4FB-DC4E8E5A204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ABE20551-E81A-4C50-9D2F-BB80DB3B963A}" styleName="Table_1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font" Target="fonts/Nunito-bold.fntdata"/><Relationship Id="rId23" Type="http://schemas.openxmlformats.org/officeDocument/2006/relationships/font" Target="fonts/Nunito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Nunito-boldItalic.fntdata"/><Relationship Id="rId25" Type="http://schemas.openxmlformats.org/officeDocument/2006/relationships/font" Target="fonts/Nunito-italic.fntdata"/><Relationship Id="rId28" Type="http://schemas.openxmlformats.org/officeDocument/2006/relationships/font" Target="fonts/Comfortaa-bold.fntdata"/><Relationship Id="rId27" Type="http://schemas.openxmlformats.org/officeDocument/2006/relationships/font" Target="fonts/Comfortaa-regular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b5474e540b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b5474e540b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c365d78b73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c365d78b73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c6386a9815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c6386a9815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c63a95750c_2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c63a95750c_2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c365d78b73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c365d78b73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c63a95750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c63a95750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c6386a9815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c6386a9815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Description of the total power our system is using. 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c6386a9815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c6386a9815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b5474e540b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b5474e540b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c6386a9815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c6386a9815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c77ffe4f6d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c77ffe4f6d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c63a95750c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c63a95750c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c63a95750c_5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c63a95750c_5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c77e6a103d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c77e6a103d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c9292d1486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c9292d1486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c6386a9815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c6386a9815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Relationship Id="rId4" Type="http://schemas.openxmlformats.org/officeDocument/2006/relationships/image" Target="../media/image23.jpg"/><Relationship Id="rId5" Type="http://schemas.openxmlformats.org/officeDocument/2006/relationships/image" Target="../media/image15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Relationship Id="rId4" Type="http://schemas.openxmlformats.org/officeDocument/2006/relationships/image" Target="../media/image1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Relationship Id="rId4" Type="http://schemas.openxmlformats.org/officeDocument/2006/relationships/image" Target="../media/image16.png"/><Relationship Id="rId5" Type="http://schemas.openxmlformats.org/officeDocument/2006/relationships/image" Target="../media/image21.png"/><Relationship Id="rId6" Type="http://schemas.openxmlformats.org/officeDocument/2006/relationships/image" Target="../media/image1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Relationship Id="rId4" Type="http://schemas.openxmlformats.org/officeDocument/2006/relationships/hyperlink" Target="http://drive.google.com/file/d/1hBQfWXGIh1pChFRnfGsnICIaaRuUP7QM/view" TargetMode="External"/><Relationship Id="rId5" Type="http://schemas.openxmlformats.org/officeDocument/2006/relationships/image" Target="../media/image18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Relationship Id="rId4" Type="http://schemas.openxmlformats.org/officeDocument/2006/relationships/image" Target="../media/image25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9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14.png"/><Relationship Id="rId5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image" Target="../media/image11.png"/><Relationship Id="rId5" Type="http://schemas.openxmlformats.org/officeDocument/2006/relationships/image" Target="../media/image13.png"/><Relationship Id="rId6" Type="http://schemas.openxmlformats.org/officeDocument/2006/relationships/image" Target="../media/image2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Relationship Id="rId4" Type="http://schemas.openxmlformats.org/officeDocument/2006/relationships/image" Target="../media/image11.png"/><Relationship Id="rId5" Type="http://schemas.openxmlformats.org/officeDocument/2006/relationships/image" Target="../media/image2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Relationship Id="rId4" Type="http://schemas.openxmlformats.org/officeDocument/2006/relationships/image" Target="../media/image24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38625" y="479400"/>
            <a:ext cx="1266750" cy="126675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/>
          <p:nvPr/>
        </p:nvSpPr>
        <p:spPr>
          <a:xfrm>
            <a:off x="1030350" y="2027575"/>
            <a:ext cx="7083300" cy="17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solidFill>
                  <a:srgbClr val="F1C232"/>
                </a:solidFill>
                <a:latin typeface="Nunito"/>
                <a:ea typeface="Nunito"/>
                <a:cs typeface="Nunito"/>
                <a:sym typeface="Nunito"/>
              </a:rPr>
              <a:t>EEC 136AB: </a:t>
            </a:r>
            <a:r>
              <a:rPr lang="en" sz="3500">
                <a:solidFill>
                  <a:srgbClr val="F1C232"/>
                </a:solidFill>
                <a:latin typeface="Nunito"/>
                <a:ea typeface="Nunito"/>
                <a:cs typeface="Nunito"/>
                <a:sym typeface="Nunito"/>
              </a:rPr>
              <a:t>Team Charlie </a:t>
            </a:r>
            <a:endParaRPr sz="3500">
              <a:solidFill>
                <a:srgbClr val="F1C23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Aakansha Bhatt, Anshu Paudyal, Ingmar Diaz, Michael Foster, Raunaq Chopra, Yang Ye</a:t>
            </a:r>
            <a:endParaRPr sz="19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F1C232"/>
                </a:solidFill>
                <a:latin typeface="Nunito"/>
                <a:ea typeface="Nunito"/>
                <a:cs typeface="Nunito"/>
                <a:sym typeface="Nunito"/>
              </a:rPr>
              <a:t>March 19th 2021</a:t>
            </a:r>
            <a:endParaRPr sz="2000">
              <a:solidFill>
                <a:srgbClr val="F1C23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621425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2"/>
          <p:cNvSpPr txBox="1"/>
          <p:nvPr/>
        </p:nvSpPr>
        <p:spPr>
          <a:xfrm>
            <a:off x="107175" y="41325"/>
            <a:ext cx="56472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F1C232"/>
                </a:solidFill>
                <a:latin typeface="Nunito"/>
                <a:ea typeface="Nunito"/>
                <a:cs typeface="Nunito"/>
                <a:sym typeface="Nunito"/>
              </a:rPr>
              <a:t>Hardware: Interactive Lights</a:t>
            </a:r>
            <a:endParaRPr sz="2300">
              <a:solidFill>
                <a:srgbClr val="F1C23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32" name="Google Shape;132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792250"/>
            <a:ext cx="4804747" cy="2144074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2"/>
          <p:cNvSpPr txBox="1"/>
          <p:nvPr/>
        </p:nvSpPr>
        <p:spPr>
          <a:xfrm>
            <a:off x="5577050" y="792250"/>
            <a:ext cx="2936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-Red LED ~ 0-1V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-Yellow LEDs ~ 1-3V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-Green LED ~ 3-4V </a:t>
            </a:r>
            <a:endParaRPr/>
          </a:p>
        </p:txBody>
      </p:sp>
      <p:sp>
        <p:nvSpPr>
          <p:cNvPr id="134" name="Google Shape;134;p22"/>
          <p:cNvSpPr txBox="1"/>
          <p:nvPr/>
        </p:nvSpPr>
        <p:spPr>
          <a:xfrm>
            <a:off x="5577050" y="1623550"/>
            <a:ext cx="35472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Due to this design having a large amount of Voltage consumption from our power system, this design was omitted and is now just a light feature for the rover. </a:t>
            </a:r>
            <a:endParaRPr/>
          </a:p>
        </p:txBody>
      </p:sp>
      <p:pic>
        <p:nvPicPr>
          <p:cNvPr id="135" name="Google Shape;135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5400000">
            <a:off x="5762775" y="1712212"/>
            <a:ext cx="2564951" cy="4481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621425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3"/>
          <p:cNvSpPr txBox="1"/>
          <p:nvPr/>
        </p:nvSpPr>
        <p:spPr>
          <a:xfrm>
            <a:off x="107175" y="41325"/>
            <a:ext cx="64293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F1C232"/>
                </a:solidFill>
                <a:latin typeface="Nunito"/>
                <a:ea typeface="Nunito"/>
                <a:cs typeface="Nunito"/>
                <a:sym typeface="Nunito"/>
              </a:rPr>
              <a:t>Hardware: </a:t>
            </a:r>
            <a:r>
              <a:rPr b="1" lang="en" sz="2500">
                <a:solidFill>
                  <a:srgbClr val="F1C232"/>
                </a:solidFill>
                <a:latin typeface="Nunito"/>
                <a:ea typeface="Nunito"/>
                <a:cs typeface="Nunito"/>
                <a:sym typeface="Nunito"/>
              </a:rPr>
              <a:t>OLED Solar fuel gauge</a:t>
            </a:r>
            <a:endParaRPr sz="2300">
              <a:solidFill>
                <a:srgbClr val="F1C23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42" name="Google Shape;142;p23"/>
          <p:cNvSpPr txBox="1"/>
          <p:nvPr/>
        </p:nvSpPr>
        <p:spPr>
          <a:xfrm>
            <a:off x="2260250" y="1729950"/>
            <a:ext cx="2965500" cy="34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3" name="Google Shape;143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5750" y="1098200"/>
            <a:ext cx="3613450" cy="283686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3"/>
          <p:cNvSpPr txBox="1"/>
          <p:nvPr/>
        </p:nvSpPr>
        <p:spPr>
          <a:xfrm>
            <a:off x="5225750" y="859800"/>
            <a:ext cx="28368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en" sz="2100">
                <a:solidFill>
                  <a:schemeClr val="dk1"/>
                </a:solidFill>
              </a:rPr>
              <a:t>Analog circuit schematic of solar fuel gauge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621425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4"/>
          <p:cNvSpPr txBox="1"/>
          <p:nvPr/>
        </p:nvSpPr>
        <p:spPr>
          <a:xfrm>
            <a:off x="107175" y="41325"/>
            <a:ext cx="57756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F1C232"/>
                </a:solidFill>
                <a:latin typeface="Nunito"/>
                <a:ea typeface="Nunito"/>
                <a:cs typeface="Nunito"/>
                <a:sym typeface="Nunito"/>
              </a:rPr>
              <a:t>Firmware: OLED Top Design &amp; Code</a:t>
            </a:r>
            <a:endParaRPr sz="2300">
              <a:solidFill>
                <a:srgbClr val="F1C23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51" name="Google Shape;151;p24"/>
          <p:cNvSpPr txBox="1"/>
          <p:nvPr/>
        </p:nvSpPr>
        <p:spPr>
          <a:xfrm>
            <a:off x="5354600" y="1354100"/>
            <a:ext cx="296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2" name="Google Shape;152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2325" y="1636175"/>
            <a:ext cx="4272182" cy="27628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80757" y="686475"/>
            <a:ext cx="3375494" cy="1908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22750" y="2618225"/>
            <a:ext cx="2718651" cy="2203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621425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5"/>
          <p:cNvSpPr txBox="1"/>
          <p:nvPr/>
        </p:nvSpPr>
        <p:spPr>
          <a:xfrm>
            <a:off x="107175" y="41313"/>
            <a:ext cx="40506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F1C232"/>
                </a:solidFill>
                <a:latin typeface="Nunito"/>
                <a:ea typeface="Nunito"/>
                <a:cs typeface="Nunito"/>
                <a:sym typeface="Nunito"/>
              </a:rPr>
              <a:t>OLED </a:t>
            </a:r>
            <a:endParaRPr sz="2300">
              <a:solidFill>
                <a:srgbClr val="F1C23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61" name="Google Shape;161;p25"/>
          <p:cNvSpPr txBox="1"/>
          <p:nvPr/>
        </p:nvSpPr>
        <p:spPr>
          <a:xfrm>
            <a:off x="5354600" y="1354100"/>
            <a:ext cx="296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2" name="Google Shape;162;p25" title="IMG_3862.mov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773825"/>
            <a:ext cx="4572000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621425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6"/>
          <p:cNvSpPr txBox="1"/>
          <p:nvPr/>
        </p:nvSpPr>
        <p:spPr>
          <a:xfrm>
            <a:off x="107175" y="41313"/>
            <a:ext cx="40506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F1C232"/>
                </a:solidFill>
                <a:latin typeface="Nunito"/>
                <a:ea typeface="Nunito"/>
                <a:cs typeface="Nunito"/>
                <a:sym typeface="Nunito"/>
              </a:rPr>
              <a:t>OlED Display</a:t>
            </a:r>
            <a:endParaRPr sz="2300">
              <a:solidFill>
                <a:srgbClr val="F1C23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69" name="Google Shape;169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773825"/>
            <a:ext cx="2760300" cy="3680399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6"/>
          <p:cNvSpPr txBox="1"/>
          <p:nvPr/>
        </p:nvSpPr>
        <p:spPr>
          <a:xfrm>
            <a:off x="4767650" y="983400"/>
            <a:ext cx="3938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Future Implementations </a:t>
            </a:r>
            <a:endParaRPr u="sng"/>
          </a:p>
        </p:txBody>
      </p:sp>
      <p:sp>
        <p:nvSpPr>
          <p:cNvPr id="171" name="Google Shape;171;p26"/>
          <p:cNvSpPr txBox="1"/>
          <p:nvPr/>
        </p:nvSpPr>
        <p:spPr>
          <a:xfrm>
            <a:off x="4695550" y="1745575"/>
            <a:ext cx="29655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Adding switch to solar fuel </a:t>
            </a:r>
            <a:r>
              <a:rPr lang="en"/>
              <a:t>gauge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Temperature and Humidity Sensing Display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621425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7"/>
          <p:cNvSpPr txBox="1"/>
          <p:nvPr/>
        </p:nvSpPr>
        <p:spPr>
          <a:xfrm>
            <a:off x="85725" y="26013"/>
            <a:ext cx="37506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F1C232"/>
                </a:solidFill>
                <a:latin typeface="Nunito"/>
                <a:ea typeface="Nunito"/>
                <a:cs typeface="Nunito"/>
                <a:sym typeface="Nunito"/>
              </a:rPr>
              <a:t>Power Analysis </a:t>
            </a:r>
            <a:endParaRPr sz="2300">
              <a:solidFill>
                <a:srgbClr val="F1C23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graphicFrame>
        <p:nvGraphicFramePr>
          <p:cNvPr id="178" name="Google Shape;178;p27"/>
          <p:cNvGraphicFramePr/>
          <p:nvPr/>
        </p:nvGraphicFramePr>
        <p:xfrm>
          <a:off x="952500" y="1238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{042186DA-00C5-4301-B4FB-DC4E8E5A2045}</a:tableStyleId>
              </a:tblPr>
              <a:tblGrid>
                <a:gridCol w="1447800"/>
                <a:gridCol w="1447800"/>
                <a:gridCol w="1447800"/>
                <a:gridCol w="14478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Capacity  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Voltage 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Power or Energy 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640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OLED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20mAh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1.6-3.3V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66mW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Solar Panel 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500mAh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5V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2.5W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Capacitors 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2.75mAh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5.5V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15.1mW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Rechargeable Battery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400mAh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3.7V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1.48kJ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PSOC6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20mAh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1.7-3.6V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72mW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621425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8"/>
          <p:cNvSpPr txBox="1"/>
          <p:nvPr/>
        </p:nvSpPr>
        <p:spPr>
          <a:xfrm>
            <a:off x="85725" y="26000"/>
            <a:ext cx="60651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F1C232"/>
                </a:solidFill>
                <a:latin typeface="Nunito"/>
                <a:ea typeface="Nunito"/>
                <a:cs typeface="Nunito"/>
                <a:sym typeface="Nunito"/>
              </a:rPr>
              <a:t>Project </a:t>
            </a:r>
            <a:r>
              <a:rPr b="1" lang="en" sz="2500">
                <a:solidFill>
                  <a:srgbClr val="F1C232"/>
                </a:solidFill>
                <a:latin typeface="Nunito"/>
                <a:ea typeface="Nunito"/>
                <a:cs typeface="Nunito"/>
                <a:sym typeface="Nunito"/>
              </a:rPr>
              <a:t>budget &amp; </a:t>
            </a:r>
            <a:r>
              <a:rPr b="1" lang="en" sz="2500">
                <a:solidFill>
                  <a:srgbClr val="F1C232"/>
                </a:solidFill>
                <a:latin typeface="Nunito"/>
                <a:ea typeface="Nunito"/>
                <a:cs typeface="Nunito"/>
                <a:sym typeface="Nunito"/>
              </a:rPr>
              <a:t>Bill of Materials </a:t>
            </a:r>
            <a:r>
              <a:rPr lang="en" sz="2300">
                <a:solidFill>
                  <a:srgbClr val="F1C232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endParaRPr sz="2300">
              <a:solidFill>
                <a:srgbClr val="F1C23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graphicFrame>
        <p:nvGraphicFramePr>
          <p:cNvPr id="185" name="Google Shape;185;p28"/>
          <p:cNvGraphicFramePr/>
          <p:nvPr/>
        </p:nvGraphicFramePr>
        <p:xfrm>
          <a:off x="743063" y="758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{ABE20551-E81A-4C50-9D2F-BB80DB3B963A}</a:tableStyleId>
              </a:tblPr>
              <a:tblGrid>
                <a:gridCol w="1641925"/>
                <a:gridCol w="1372775"/>
                <a:gridCol w="1103600"/>
                <a:gridCol w="1265100"/>
                <a:gridCol w="2274475"/>
              </a:tblGrid>
              <a:tr h="4928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3F3F7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Item</a:t>
                      </a:r>
                      <a:endParaRPr b="1" sz="1200">
                        <a:solidFill>
                          <a:srgbClr val="3F3F7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3F3F7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Unit cost ($)</a:t>
                      </a:r>
                      <a:endParaRPr b="1" sz="1200">
                        <a:solidFill>
                          <a:srgbClr val="3F3F7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3F3F7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Amount</a:t>
                      </a:r>
                      <a:endParaRPr b="1" sz="1200">
                        <a:solidFill>
                          <a:srgbClr val="3F3F7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3F3F7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Shipping ($)</a:t>
                      </a:r>
                      <a:endParaRPr b="1" sz="1200">
                        <a:solidFill>
                          <a:srgbClr val="3F3F7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3F3F7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Cost (tax+shipping) ($)</a:t>
                      </a:r>
                      <a:endParaRPr b="1" sz="1200">
                        <a:solidFill>
                          <a:srgbClr val="3F3F7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  <a:tr h="4079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3F3F7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H-bridge</a:t>
                      </a:r>
                      <a:endParaRPr sz="1100">
                        <a:solidFill>
                          <a:srgbClr val="3F3F7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3F3F7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4.45</a:t>
                      </a:r>
                      <a:endParaRPr sz="1100">
                        <a:solidFill>
                          <a:srgbClr val="3F3F7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3F3F7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sz="1100">
                        <a:solidFill>
                          <a:srgbClr val="3F3F7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3F3F7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5.72</a:t>
                      </a:r>
                      <a:endParaRPr sz="1100">
                        <a:solidFill>
                          <a:srgbClr val="3F3F7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3F3F7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14.62</a:t>
                      </a:r>
                      <a:endParaRPr sz="1100">
                        <a:solidFill>
                          <a:srgbClr val="3F3F7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  <a:tr h="3626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3F3F7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0.1F Capacitors</a:t>
                      </a:r>
                      <a:endParaRPr sz="1100">
                        <a:solidFill>
                          <a:srgbClr val="3F3F7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3F3F7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1.3</a:t>
                      </a:r>
                      <a:endParaRPr sz="1100">
                        <a:solidFill>
                          <a:srgbClr val="3F3F7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3F3F7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</a:t>
                      </a:r>
                      <a:endParaRPr sz="1100">
                        <a:solidFill>
                          <a:srgbClr val="3F3F7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3F3F7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13.39</a:t>
                      </a:r>
                      <a:endParaRPr sz="1100">
                        <a:solidFill>
                          <a:srgbClr val="3F3F7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3F3F7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26.39</a:t>
                      </a:r>
                      <a:endParaRPr sz="1100">
                        <a:solidFill>
                          <a:srgbClr val="3F3F7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  <a:tr h="3626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3F3F7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Rover</a:t>
                      </a:r>
                      <a:endParaRPr sz="1100">
                        <a:solidFill>
                          <a:srgbClr val="3F3F7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3F3F7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41.79</a:t>
                      </a:r>
                      <a:endParaRPr sz="1100">
                        <a:solidFill>
                          <a:srgbClr val="3F3F7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3F3F7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1100">
                        <a:solidFill>
                          <a:srgbClr val="3F3F7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3F3F7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1100">
                        <a:solidFill>
                          <a:srgbClr val="3F3F7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3F3F7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41.79</a:t>
                      </a:r>
                      <a:endParaRPr sz="1100">
                        <a:solidFill>
                          <a:srgbClr val="3F3F7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  <a:tr h="3626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3F3F7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Solar Panel</a:t>
                      </a:r>
                      <a:endParaRPr sz="1100">
                        <a:solidFill>
                          <a:srgbClr val="3F3F7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3F3F7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12.99</a:t>
                      </a:r>
                      <a:endParaRPr sz="1100">
                        <a:solidFill>
                          <a:srgbClr val="3F3F7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3F3F7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endParaRPr sz="1100">
                        <a:solidFill>
                          <a:srgbClr val="3F3F7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3F3F7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1100">
                        <a:solidFill>
                          <a:srgbClr val="3F3F7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3F3F7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38.97</a:t>
                      </a:r>
                      <a:endParaRPr sz="1100">
                        <a:solidFill>
                          <a:srgbClr val="3F3F7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  <a:tr h="3626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3F3F7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Mosfet</a:t>
                      </a:r>
                      <a:endParaRPr sz="1100">
                        <a:solidFill>
                          <a:srgbClr val="3F3F7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3F3F7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15.49</a:t>
                      </a:r>
                      <a:endParaRPr sz="1100">
                        <a:solidFill>
                          <a:srgbClr val="3F3F7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3F3F7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1100">
                        <a:solidFill>
                          <a:srgbClr val="3F3F7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3F3F7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1100">
                        <a:solidFill>
                          <a:srgbClr val="3F3F7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3F3F7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15.49</a:t>
                      </a:r>
                      <a:endParaRPr sz="1100">
                        <a:solidFill>
                          <a:srgbClr val="3F3F7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  <a:tr h="3626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3F3F7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Capacitors</a:t>
                      </a:r>
                      <a:endParaRPr sz="1100">
                        <a:solidFill>
                          <a:srgbClr val="3F3F7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3F3F7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18.39</a:t>
                      </a:r>
                      <a:endParaRPr sz="1100">
                        <a:solidFill>
                          <a:srgbClr val="3F3F7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3F3F7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1100">
                        <a:solidFill>
                          <a:srgbClr val="3F3F7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3F3F7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1100">
                        <a:solidFill>
                          <a:srgbClr val="3F3F7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3F3F7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18.39</a:t>
                      </a:r>
                      <a:endParaRPr sz="1100">
                        <a:solidFill>
                          <a:srgbClr val="3F3F7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  <a:tr h="3626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3F3F7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Toggle Switch</a:t>
                      </a:r>
                      <a:endParaRPr sz="1100">
                        <a:solidFill>
                          <a:srgbClr val="3F3F7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3F3F7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4.14</a:t>
                      </a:r>
                      <a:endParaRPr sz="1100">
                        <a:solidFill>
                          <a:srgbClr val="3F3F7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3F3F7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sz="1100">
                        <a:solidFill>
                          <a:srgbClr val="3F3F7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3F3F7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1100">
                        <a:solidFill>
                          <a:srgbClr val="3F3F7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3F3F7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8.28</a:t>
                      </a:r>
                      <a:endParaRPr sz="1100">
                        <a:solidFill>
                          <a:srgbClr val="3F3F7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  <a:tr h="3626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3F3F7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OLED display</a:t>
                      </a:r>
                      <a:endParaRPr sz="1100">
                        <a:solidFill>
                          <a:srgbClr val="3F3F7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3F3F7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</a:t>
                      </a:r>
                      <a:endParaRPr sz="1100">
                        <a:solidFill>
                          <a:srgbClr val="3F3F7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3F3F7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endParaRPr sz="1100">
                        <a:solidFill>
                          <a:srgbClr val="3F3F7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3F3F7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1100">
                        <a:solidFill>
                          <a:srgbClr val="3F3F7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3F3F7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21</a:t>
                      </a:r>
                      <a:endParaRPr sz="1100">
                        <a:solidFill>
                          <a:srgbClr val="3F3F7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  <a:tr h="3988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3F3F7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total</a:t>
                      </a:r>
                      <a:endParaRPr sz="1100">
                        <a:solidFill>
                          <a:srgbClr val="3F3F7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3F3F7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184.93</a:t>
                      </a:r>
                      <a:endParaRPr sz="1100">
                        <a:solidFill>
                          <a:srgbClr val="3F3F7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621425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4"/>
          <p:cNvSpPr txBox="1"/>
          <p:nvPr/>
        </p:nvSpPr>
        <p:spPr>
          <a:xfrm>
            <a:off x="107175" y="41313"/>
            <a:ext cx="40506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F1C232"/>
                </a:solidFill>
                <a:latin typeface="Nunito"/>
                <a:ea typeface="Nunito"/>
                <a:cs typeface="Nunito"/>
                <a:sym typeface="Nunito"/>
              </a:rPr>
              <a:t>Overview</a:t>
            </a:r>
            <a:r>
              <a:rPr lang="en" sz="2300">
                <a:solidFill>
                  <a:srgbClr val="F1C232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endParaRPr sz="2300">
              <a:solidFill>
                <a:srgbClr val="F1C23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99038" y="666675"/>
            <a:ext cx="5745928" cy="4476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621425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5"/>
          <p:cNvSpPr txBox="1"/>
          <p:nvPr/>
        </p:nvSpPr>
        <p:spPr>
          <a:xfrm>
            <a:off x="107175" y="41313"/>
            <a:ext cx="40506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F1C232"/>
                </a:solidFill>
                <a:latin typeface="Nunito"/>
                <a:ea typeface="Nunito"/>
                <a:cs typeface="Nunito"/>
                <a:sym typeface="Nunito"/>
              </a:rPr>
              <a:t>Hardware: Rover System </a:t>
            </a:r>
            <a:endParaRPr sz="2300">
              <a:solidFill>
                <a:srgbClr val="F1C23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70" name="Google Shape;7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63101" y="621425"/>
            <a:ext cx="5653560" cy="202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5"/>
          <p:cNvPicPr preferRelativeResize="0"/>
          <p:nvPr/>
        </p:nvPicPr>
        <p:blipFill rotWithShape="1">
          <a:blip r:embed="rId5">
            <a:alphaModFix/>
          </a:blip>
          <a:srcRect b="10278" l="5610" r="22555" t="11614"/>
          <a:stretch/>
        </p:blipFill>
        <p:spPr>
          <a:xfrm rot="5400000">
            <a:off x="7315475" y="3324575"/>
            <a:ext cx="2219626" cy="119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5"/>
          <p:cNvPicPr preferRelativeResize="0"/>
          <p:nvPr/>
        </p:nvPicPr>
        <p:blipFill rotWithShape="1">
          <a:blip r:embed="rId6">
            <a:alphaModFix/>
          </a:blip>
          <a:srcRect b="0" l="0" r="5926" t="0"/>
          <a:stretch/>
        </p:blipFill>
        <p:spPr>
          <a:xfrm>
            <a:off x="107175" y="2794550"/>
            <a:ext cx="2651475" cy="225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5"/>
          <p:cNvPicPr preferRelativeResize="0"/>
          <p:nvPr/>
        </p:nvPicPr>
        <p:blipFill rotWithShape="1">
          <a:blip r:embed="rId7">
            <a:alphaModFix/>
          </a:blip>
          <a:srcRect b="0" l="0" r="4434" t="0"/>
          <a:stretch/>
        </p:blipFill>
        <p:spPr>
          <a:xfrm>
            <a:off x="2798775" y="2794550"/>
            <a:ext cx="2533999" cy="225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372912" y="2811350"/>
            <a:ext cx="2451165" cy="221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621425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6"/>
          <p:cNvSpPr txBox="1"/>
          <p:nvPr/>
        </p:nvSpPr>
        <p:spPr>
          <a:xfrm>
            <a:off x="107175" y="41313"/>
            <a:ext cx="40506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F1C232"/>
                </a:solidFill>
                <a:latin typeface="Nunito"/>
                <a:ea typeface="Nunito"/>
                <a:cs typeface="Nunito"/>
                <a:sym typeface="Nunito"/>
              </a:rPr>
              <a:t>Firmware</a:t>
            </a:r>
            <a:r>
              <a:rPr b="1" lang="en" sz="2500">
                <a:solidFill>
                  <a:srgbClr val="F1C232"/>
                </a:solidFill>
                <a:latin typeface="Nunito"/>
                <a:ea typeface="Nunito"/>
                <a:cs typeface="Nunito"/>
                <a:sym typeface="Nunito"/>
              </a:rPr>
              <a:t>: Rover System </a:t>
            </a:r>
            <a:endParaRPr sz="2300">
              <a:solidFill>
                <a:srgbClr val="F1C23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81" name="Google Shape;81;p16"/>
          <p:cNvPicPr preferRelativeResize="0"/>
          <p:nvPr/>
        </p:nvPicPr>
        <p:blipFill rotWithShape="1">
          <a:blip r:embed="rId4">
            <a:alphaModFix/>
          </a:blip>
          <a:srcRect b="18327" l="0" r="0" t="0"/>
          <a:stretch/>
        </p:blipFill>
        <p:spPr>
          <a:xfrm>
            <a:off x="170875" y="933725"/>
            <a:ext cx="4871649" cy="2105675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6"/>
          <p:cNvSpPr txBox="1"/>
          <p:nvPr/>
        </p:nvSpPr>
        <p:spPr>
          <a:xfrm>
            <a:off x="170875" y="3039400"/>
            <a:ext cx="4401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Speed control - slow, medium and </a:t>
            </a:r>
            <a:r>
              <a:rPr lang="en"/>
              <a:t>fast speed through PWM signal</a:t>
            </a:r>
            <a:endParaRPr/>
          </a:p>
        </p:txBody>
      </p:sp>
      <p:pic>
        <p:nvPicPr>
          <p:cNvPr id="83" name="Google Shape;83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88575" y="2966775"/>
            <a:ext cx="4030432" cy="179930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6"/>
          <p:cNvSpPr txBox="1"/>
          <p:nvPr/>
        </p:nvSpPr>
        <p:spPr>
          <a:xfrm>
            <a:off x="4778488" y="2351175"/>
            <a:ext cx="4050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Direction control - forward and reverse directions through PWM signal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621425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7"/>
          <p:cNvSpPr txBox="1"/>
          <p:nvPr/>
        </p:nvSpPr>
        <p:spPr>
          <a:xfrm>
            <a:off x="107175" y="41313"/>
            <a:ext cx="40506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F1C232"/>
                </a:solidFill>
                <a:latin typeface="Nunito"/>
                <a:ea typeface="Nunito"/>
                <a:cs typeface="Nunito"/>
                <a:sym typeface="Nunito"/>
              </a:rPr>
              <a:t>Hardware: Altium Design</a:t>
            </a:r>
            <a:endParaRPr sz="2300">
              <a:solidFill>
                <a:srgbClr val="F1C23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91" name="Google Shape;91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773825"/>
            <a:ext cx="4209914" cy="4217274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7"/>
          <p:cNvSpPr txBox="1"/>
          <p:nvPr/>
        </p:nvSpPr>
        <p:spPr>
          <a:xfrm>
            <a:off x="4535825" y="877850"/>
            <a:ext cx="4209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Changes from Alpha Prototype: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Board dimensions adjusted based on free space on chassis. Board is now 50x50 mm in dimensions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All off-board component connections, for example the motor, battery connector and header pins, have been moved to the edge of the board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Proposed changes for future: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A voltage divider around the H-bridge to better regulate the voltage across the BJTs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An IC H-bridge instead of a discrete component bridge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621425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8"/>
          <p:cNvSpPr txBox="1"/>
          <p:nvPr/>
        </p:nvSpPr>
        <p:spPr>
          <a:xfrm>
            <a:off x="107175" y="41313"/>
            <a:ext cx="40506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F1C232"/>
                </a:solidFill>
                <a:latin typeface="Nunito"/>
                <a:ea typeface="Nunito"/>
                <a:cs typeface="Nunito"/>
                <a:sym typeface="Nunito"/>
              </a:rPr>
              <a:t>Hardware: Altium Design</a:t>
            </a:r>
            <a:endParaRPr sz="2300">
              <a:solidFill>
                <a:srgbClr val="F1C23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99" name="Google Shape;99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8075" y="735150"/>
            <a:ext cx="4209588" cy="4217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621425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9"/>
          <p:cNvSpPr txBox="1"/>
          <p:nvPr/>
        </p:nvSpPr>
        <p:spPr>
          <a:xfrm>
            <a:off x="107175" y="41313"/>
            <a:ext cx="40506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F1C232"/>
                </a:solidFill>
                <a:latin typeface="Nunito"/>
                <a:ea typeface="Nunito"/>
                <a:cs typeface="Nunito"/>
                <a:sym typeface="Nunito"/>
              </a:rPr>
              <a:t>3D Enclosure</a:t>
            </a:r>
            <a:endParaRPr sz="2300">
              <a:solidFill>
                <a:srgbClr val="F1C23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06" name="Google Shape;106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621425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9"/>
          <p:cNvSpPr txBox="1"/>
          <p:nvPr/>
        </p:nvSpPr>
        <p:spPr>
          <a:xfrm>
            <a:off x="96450" y="85725"/>
            <a:ext cx="5379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1C232"/>
                </a:solidFill>
                <a:latin typeface="Comfortaa"/>
                <a:ea typeface="Comfortaa"/>
                <a:cs typeface="Comfortaa"/>
                <a:sym typeface="Comfortaa"/>
              </a:rPr>
              <a:t>3D enclosure </a:t>
            </a:r>
            <a:endParaRPr b="1" sz="2400">
              <a:solidFill>
                <a:srgbClr val="F1C232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08" name="Google Shape;108;p19"/>
          <p:cNvPicPr preferRelativeResize="0"/>
          <p:nvPr/>
        </p:nvPicPr>
        <p:blipFill rotWithShape="1">
          <a:blip r:embed="rId5">
            <a:alphaModFix/>
          </a:blip>
          <a:srcRect b="-1615" l="21468" r="22155" t="0"/>
          <a:stretch/>
        </p:blipFill>
        <p:spPr>
          <a:xfrm>
            <a:off x="1071550" y="835100"/>
            <a:ext cx="3309672" cy="422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90000" y="1784588"/>
            <a:ext cx="3515849" cy="23236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621425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20"/>
          <p:cNvSpPr txBox="1"/>
          <p:nvPr/>
        </p:nvSpPr>
        <p:spPr>
          <a:xfrm>
            <a:off x="107175" y="41313"/>
            <a:ext cx="40506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F1C232"/>
                </a:solidFill>
                <a:latin typeface="Nunito"/>
                <a:ea typeface="Nunito"/>
                <a:cs typeface="Nunito"/>
                <a:sym typeface="Nunito"/>
              </a:rPr>
              <a:t>3D Enclosure</a:t>
            </a:r>
            <a:endParaRPr sz="2300">
              <a:solidFill>
                <a:srgbClr val="F1C23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16" name="Google Shape;11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621425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20"/>
          <p:cNvSpPr txBox="1"/>
          <p:nvPr/>
        </p:nvSpPr>
        <p:spPr>
          <a:xfrm>
            <a:off x="96450" y="85725"/>
            <a:ext cx="5379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1C232"/>
                </a:solidFill>
                <a:latin typeface="Comfortaa"/>
                <a:ea typeface="Comfortaa"/>
                <a:cs typeface="Comfortaa"/>
                <a:sym typeface="Comfortaa"/>
              </a:rPr>
              <a:t>3D enclosure </a:t>
            </a:r>
            <a:endParaRPr b="1" sz="2400">
              <a:solidFill>
                <a:srgbClr val="F1C232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18" name="Google Shape;118;p20"/>
          <p:cNvPicPr preferRelativeResize="0"/>
          <p:nvPr/>
        </p:nvPicPr>
        <p:blipFill rotWithShape="1">
          <a:blip r:embed="rId5">
            <a:alphaModFix/>
          </a:blip>
          <a:srcRect b="0" l="2243" r="21958" t="10602"/>
          <a:stretch/>
        </p:blipFill>
        <p:spPr>
          <a:xfrm>
            <a:off x="1454475" y="958900"/>
            <a:ext cx="5797150" cy="3753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621425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1"/>
          <p:cNvSpPr txBox="1"/>
          <p:nvPr/>
        </p:nvSpPr>
        <p:spPr>
          <a:xfrm>
            <a:off x="55975" y="26000"/>
            <a:ext cx="40506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F1C232"/>
                </a:solidFill>
                <a:latin typeface="Nunito"/>
                <a:ea typeface="Nunito"/>
                <a:cs typeface="Nunito"/>
                <a:sym typeface="Nunito"/>
              </a:rPr>
              <a:t>Mechanical </a:t>
            </a:r>
            <a:endParaRPr sz="2300">
              <a:solidFill>
                <a:srgbClr val="F1C23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25" name="Google Shape;12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7878" y="719375"/>
            <a:ext cx="3076977" cy="4102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